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5"/>
  </p:notesMasterIdLst>
  <p:sldIdLst>
    <p:sldId id="264" r:id="rId3"/>
    <p:sldId id="274" r:id="rId4"/>
    <p:sldId id="265" r:id="rId5"/>
    <p:sldId id="266" r:id="rId6"/>
    <p:sldId id="276" r:id="rId7"/>
    <p:sldId id="268" r:id="rId8"/>
    <p:sldId id="280" r:id="rId9"/>
    <p:sldId id="290" r:id="rId10"/>
    <p:sldId id="291" r:id="rId11"/>
    <p:sldId id="277" r:id="rId12"/>
    <p:sldId id="275" r:id="rId13"/>
    <p:sldId id="272" r:id="rId14"/>
  </p:sldIdLst>
  <p:sldSz cx="12192000" cy="6858000"/>
  <p:notesSz cx="6858000" cy="9144000"/>
  <p:defaultTextStyle>
    <a:defPPr>
      <a:defRPr lang="en-M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66B946-C3A4-C143-8141-E5C7312FCDE6}" v="70" dt="2025-10-12T20:57:44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/>
    <p:restoredTop sz="94567"/>
  </p:normalViewPr>
  <p:slideViewPr>
    <p:cSldViewPr snapToGrid="0">
      <p:cViewPr varScale="1">
        <p:scale>
          <a:sx n="75" d="100"/>
          <a:sy n="75" d="100"/>
        </p:scale>
        <p:origin x="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F7FD5-576F-364E-B38E-539C32695A83}" type="datetimeFigureOut">
              <a:rPr lang="en-MT" smtClean="0"/>
              <a:t>12/10/2025</a:t>
            </a:fld>
            <a:endParaRPr lang="en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F8AC5-9944-8342-897A-1CC5EF4CA19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03596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F8AC5-9944-8342-897A-1CC5EF4CA19B}" type="slidenum">
              <a:rPr lang="en-MT" smtClean="0"/>
              <a:t>3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15406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F8AC5-9944-8342-897A-1CC5EF4CA19B}" type="slidenum">
              <a:rPr lang="en-MT" smtClean="0"/>
              <a:t>4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251653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F8AC5-9944-8342-897A-1CC5EF4CA19B}" type="slidenum">
              <a:rPr lang="en-MT" smtClean="0"/>
              <a:t>6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422935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D8300-78BC-1CEF-C699-01DA25EDD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C8237A-7656-A7E7-07C8-3B562627B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3AA950-CACC-D57B-6887-7693204DA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FA1AA-7CE6-7900-44A2-27965F2B3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F8AC5-9944-8342-897A-1CC5EF4CA19B}" type="slidenum">
              <a:rPr lang="en-MT" smtClean="0"/>
              <a:t>7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895988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E07DA-5F6C-DE6B-4296-7032CA69B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684848-CC18-0F31-1B8D-5591CFE54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E9B26E-F5CF-AAAE-4C74-F5299A0E5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6024A-3E82-221D-9530-96075D2A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F8AC5-9944-8342-897A-1CC5EF4CA19B}" type="slidenum">
              <a:rPr lang="en-MT" smtClean="0"/>
              <a:t>8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902134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C11DE-8AD7-1F15-D3E5-8EB5E0248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BCF11E-3E0D-0462-6206-0E962D7E3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9EA0AD-BC52-E20A-7B07-D71201E52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05D7A-23CB-79A2-EFE3-DDF6CC8036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F8AC5-9944-8342-897A-1CC5EF4CA19B}" type="slidenum">
              <a:rPr lang="en-MT" smtClean="0"/>
              <a:t>9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437819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F8AC5-9944-8342-897A-1CC5EF4CA19B}" type="slidenum">
              <a:rPr lang="en-MT" smtClean="0"/>
              <a:t>11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344163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F8AC5-9944-8342-897A-1CC5EF4CA19B}" type="slidenum">
              <a:rPr lang="en-MT" smtClean="0"/>
              <a:t>12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62062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5F005-C0E5-8053-96B0-FB5C52510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AC569-D1F2-27EA-317C-617D89AB4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18D37-478A-EDD3-43DC-EF906264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4A1A-67EC-EF47-9019-AD08EF2EDCB2}" type="datetimeFigureOut">
              <a:rPr lang="en-MT" smtClean="0"/>
              <a:t>12/10/2025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69629-A2D4-32E0-E58F-AA39471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763BD-7E47-BDB7-1A77-59822C74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558B-971D-B64B-AE49-8664726A451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61996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F763-79EE-0EDA-EC39-8852ACB2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5D6A8-DA0A-2F0A-4054-B6DD9D06C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C693C-7F9E-FF00-27B7-77CB4D677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4A1A-67EC-EF47-9019-AD08EF2EDCB2}" type="datetimeFigureOut">
              <a:rPr lang="en-MT" smtClean="0"/>
              <a:t>12/10/2025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AFA0D-A132-AFE8-2336-D32A89F0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E5EB9-1582-E74D-2F17-0EE72141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558B-971D-B64B-AE49-8664726A451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24310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C8C2F0-5E1F-29BB-E384-7F87861CE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637B7-AD7C-1E77-663F-C8C9B6C46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9AAE9-EEB9-54F4-C377-EABD5C2A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4A1A-67EC-EF47-9019-AD08EF2EDCB2}" type="datetimeFigureOut">
              <a:rPr lang="en-MT" smtClean="0"/>
              <a:t>12/10/2025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3216B-1E18-E0DA-D214-C74B0A9B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BF3E7-88FF-0D8B-F1B4-073846DF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558B-971D-B64B-AE49-8664726A451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753144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68666B-80B7-5FA5-FC9F-2F928A26B010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04343"/>
            <a:ext cx="5181600" cy="1325563"/>
          </a:xfrm>
        </p:spPr>
        <p:txBody>
          <a:bodyPr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A87BAAC-9384-2363-2089-821720F16D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0" y="1485900"/>
            <a:ext cx="3657600" cy="4457700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A0C2D1-06AD-3620-044D-2EAE71AC87AC}"/>
              </a:ext>
            </a:extLst>
          </p:cNvPr>
          <p:cNvCxnSpPr/>
          <p:nvPr userDrawn="1"/>
        </p:nvCxnSpPr>
        <p:spPr>
          <a:xfrm>
            <a:off x="1638300" y="571500"/>
            <a:ext cx="42672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C99D5D-5452-4897-02A9-A1B32F0BE968}"/>
              </a:ext>
            </a:extLst>
          </p:cNvPr>
          <p:cNvCxnSpPr/>
          <p:nvPr userDrawn="1"/>
        </p:nvCxnSpPr>
        <p:spPr>
          <a:xfrm>
            <a:off x="10096500" y="571500"/>
            <a:ext cx="125935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914400" y="57150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914400" y="658586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3331A5-D35A-E699-E3EA-6035EB0DC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5185232"/>
            <a:ext cx="2971800" cy="36512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42CA476-8654-0542-5C0B-4F439516A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6800" y="5588228"/>
            <a:ext cx="2971800" cy="3651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72760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67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B735EAF-8052-DDCD-6CEC-D825479BEFD3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28" y="796698"/>
            <a:ext cx="6854371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B9F921-8097-7740-47FD-1905F9FE44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3545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BCBD63-480F-D96C-B0DF-94EF264BA0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80716" y="2676257"/>
            <a:ext cx="2917371" cy="743178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3F1D198-945D-C96D-60E9-C0AEC5E296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80717" y="389046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DCD9B2A-F0BB-F9DB-CC75-2EC1683475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5800" y="389046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8651C4C-4AD1-19DA-CC78-BEC58707B5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02700" y="6573838"/>
            <a:ext cx="2870200" cy="2841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2271BA1-38C2-A7FE-AC76-8EC49BFBBE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95800" y="2676257"/>
            <a:ext cx="2917371" cy="743178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630785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2832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704">
          <p15:clr>
            <a:srgbClr val="FBAE40"/>
          </p15:clr>
        </p15:guide>
        <p15:guide id="7" orient="horz" pos="360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295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7C7D43-1CC3-3332-AEFC-59ABB023F7AC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0214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3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848048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6678385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609600" y="584664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609600" y="67175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799" y="267493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3" y="267493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F175D2-EEFE-E4BF-0E57-03025B8F8D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96200" y="1"/>
            <a:ext cx="44958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73C4E42-511B-EB94-CA0A-051B1A4A91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300" y="6573838"/>
            <a:ext cx="2870200" cy="284162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38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4848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70AFB9-F87E-11AC-2B32-B5178FE34E78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rgbClr val="F1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1442" y="268927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4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919352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414779-4CEE-EEAD-8A66-EE043E90B44F}"/>
              </a:ext>
            </a:extLst>
          </p:cNvPr>
          <p:cNvSpPr/>
          <p:nvPr userDrawn="1"/>
        </p:nvSpPr>
        <p:spPr>
          <a:xfrm>
            <a:off x="1611313" y="3215390"/>
            <a:ext cx="2638398" cy="36426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14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235A04-C2C9-A7DC-3FE5-1E7D27C0E1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400" y="2627313"/>
            <a:ext cx="2525713" cy="33162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104C814-4179-5378-738C-F0AEB2D153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02700" y="6573838"/>
            <a:ext cx="2870200" cy="2841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32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655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15">
          <p15:clr>
            <a:srgbClr val="FBAE40"/>
          </p15:clr>
        </p15:guide>
        <p15:guide id="9" pos="2167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B883CC-094E-7039-9807-58F11002611B}"/>
              </a:ext>
            </a:extLst>
          </p:cNvPr>
          <p:cNvSpPr/>
          <p:nvPr userDrawn="1"/>
        </p:nvSpPr>
        <p:spPr>
          <a:xfrm>
            <a:off x="0" y="0"/>
            <a:ext cx="535898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67493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DDBBAD-B928-4819-64F5-80A5AECD71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81500" y="2171699"/>
            <a:ext cx="2971800" cy="454977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B3586BE-78C6-E426-9F3C-F59381E5CD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02700" y="6573838"/>
            <a:ext cx="2870200" cy="2841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081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5" pos="4632">
          <p15:clr>
            <a:srgbClr val="FBAE40"/>
          </p15:clr>
        </p15:guide>
        <p15:guide id="6" orient="horz" pos="1368">
          <p15:clr>
            <a:srgbClr val="FBAE40"/>
          </p15:clr>
        </p15:guide>
        <p15:guide id="7" orient="horz" pos="360">
          <p15:clr>
            <a:srgbClr val="FBAE40"/>
          </p15:clr>
        </p15:guide>
        <p15:guide id="9" pos="2760">
          <p15:clr>
            <a:srgbClr val="FBAE40"/>
          </p15:clr>
        </p15:guide>
        <p15:guide id="11" pos="7159">
          <p15:clr>
            <a:srgbClr val="FBAE40"/>
          </p15:clr>
        </p15:guide>
        <p15:guide id="12" pos="672">
          <p15:clr>
            <a:srgbClr val="FBAE40"/>
          </p15:clr>
        </p15:guide>
        <p15:guide id="14" orient="horz" pos="2448">
          <p15:clr>
            <a:srgbClr val="FBAE40"/>
          </p15:clr>
        </p15:guide>
        <p15:guide id="15" pos="70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949CF9-AE80-D4A2-E0FC-126A4E8ECBCB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rgbClr val="F1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46" y="4618037"/>
            <a:ext cx="9314540" cy="1325563"/>
          </a:xfrm>
        </p:spPr>
        <p:txBody>
          <a:bodyPr anchor="b">
            <a:noAutofit/>
          </a:bodyPr>
          <a:lstStyle>
            <a:lvl1pPr algn="r"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797" y="914400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3" y="914400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9" y="914400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2098221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2098221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2098221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461991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5" pos="4560">
          <p15:clr>
            <a:srgbClr val="FBAE40"/>
          </p15:clr>
        </p15:guide>
        <p15:guide id="7" orient="horz" pos="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E5D23-2CF7-0E80-9857-371BC257F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424E8-456B-9E4B-7EBE-29FA295E5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8895B-53E2-085A-14A2-8425F093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4A1A-67EC-EF47-9019-AD08EF2EDCB2}" type="datetimeFigureOut">
              <a:rPr lang="en-MT" smtClean="0"/>
              <a:t>12/10/2025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32CE1-14B1-7DF9-CDA0-DA6518F1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46312-1525-F181-5406-A5C1E9D8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558B-971D-B64B-AE49-8664726A451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920836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6678385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609600" y="584664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609600" y="67175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799" y="2674936"/>
            <a:ext cx="502920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5029200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F175D2-EEFE-E4BF-0E57-03025B8F8D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96200" y="1"/>
            <a:ext cx="44958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73C4E42-511B-EB94-CA0A-051B1A4A91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300" y="6573838"/>
            <a:ext cx="2870200" cy="284162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048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4848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960C-86A7-6728-9263-973B76A8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659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002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68666B-80B7-5FA5-FC9F-2F928A26B010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04343"/>
            <a:ext cx="5181600" cy="1325563"/>
          </a:xfrm>
        </p:spPr>
        <p:txBody>
          <a:bodyPr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A87BAAC-9384-2363-2089-821720F16D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0" y="1485900"/>
            <a:ext cx="3657600" cy="4457700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A0C2D1-06AD-3620-044D-2EAE71AC87AC}"/>
              </a:ext>
            </a:extLst>
          </p:cNvPr>
          <p:cNvCxnSpPr/>
          <p:nvPr userDrawn="1"/>
        </p:nvCxnSpPr>
        <p:spPr>
          <a:xfrm>
            <a:off x="1638300" y="571500"/>
            <a:ext cx="42672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C99D5D-5452-4897-02A9-A1B32F0BE968}"/>
              </a:ext>
            </a:extLst>
          </p:cNvPr>
          <p:cNvCxnSpPr/>
          <p:nvPr userDrawn="1"/>
        </p:nvCxnSpPr>
        <p:spPr>
          <a:xfrm>
            <a:off x="10096500" y="571500"/>
            <a:ext cx="125935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914400" y="57150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914400" y="658586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3331A5-D35A-E699-E3EA-6035EB0DC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5185232"/>
            <a:ext cx="2971800" cy="36512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42CA476-8654-0542-5C0B-4F439516A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6800" y="5588228"/>
            <a:ext cx="2971800" cy="3651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2423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67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73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294A-0B4D-714F-BF84-1B4C5F4D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561BF-B235-E8B8-9967-086808DDC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408D5-138E-00A7-4CE2-8153F52E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4A1A-67EC-EF47-9019-AD08EF2EDCB2}" type="datetimeFigureOut">
              <a:rPr lang="en-MT" smtClean="0"/>
              <a:t>12/10/2025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49927-CABD-7C56-DE47-7BA58835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38CCD-9CF2-2FE3-E51B-FAD55BAA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558B-971D-B64B-AE49-8664726A451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8470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2636-720C-32B2-AE53-F6F42424E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8B394-0305-35AF-9D2B-571B724BC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25DD3-A8C8-72DB-C568-24D7FE4D1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DC3C7-9DC1-70D2-E317-C34951CF4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4A1A-67EC-EF47-9019-AD08EF2EDCB2}" type="datetimeFigureOut">
              <a:rPr lang="en-MT" smtClean="0"/>
              <a:t>12/10/2025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25806-307B-82B3-2EC8-3821745E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D0964-A265-435F-CA42-2D562001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558B-971D-B64B-AE49-8664726A451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45200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D2F8-E574-1A0E-641F-5DB04D70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5BC2F-7489-4670-CF4D-E359D82A6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BA2C7-D0F8-5D87-9813-D5F4B5E7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4CB33-3550-0E0A-A762-A1105670C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BD572-1900-F63E-19DC-E25DBABA9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4F7A28-B125-C3F0-59FA-BDD9C8CB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4A1A-67EC-EF47-9019-AD08EF2EDCB2}" type="datetimeFigureOut">
              <a:rPr lang="en-MT" smtClean="0"/>
              <a:t>12/10/2025</a:t>
            </a:fld>
            <a:endParaRPr lang="en-M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6C9E9C-7599-2137-4066-6419011F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3CE1B-2157-C238-6553-5B9415B9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558B-971D-B64B-AE49-8664726A451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89431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2A44-B124-E2FC-D06B-D16D1490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AEB09-39FA-2014-2B1A-7D490F983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4A1A-67EC-EF47-9019-AD08EF2EDCB2}" type="datetimeFigureOut">
              <a:rPr lang="en-MT" smtClean="0"/>
              <a:t>12/10/2025</a:t>
            </a:fld>
            <a:endParaRPr lang="en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B5B73-C287-923C-47C1-39DE8222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FECF9-6ECF-F77D-D7D8-F97E8485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558B-971D-B64B-AE49-8664726A451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55642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CCDBBC-F886-A7AB-FFE5-F7908C59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4A1A-67EC-EF47-9019-AD08EF2EDCB2}" type="datetimeFigureOut">
              <a:rPr lang="en-MT" smtClean="0"/>
              <a:t>12/10/2025</a:t>
            </a:fld>
            <a:endParaRPr lang="en-M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DB1FB5-7157-918E-B526-60FE7046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2E63-79F4-2010-FA6E-C3F9EEED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558B-971D-B64B-AE49-8664726A451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40628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95FB-1D65-BCC4-ED57-3BB83D56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3CC38-2C28-D56E-FFF8-4819DB2DA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2AA4B-4225-5B41-11FE-79F86ABA3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36690-A64B-B3C5-D7EB-2DF52A17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4A1A-67EC-EF47-9019-AD08EF2EDCB2}" type="datetimeFigureOut">
              <a:rPr lang="en-MT" smtClean="0"/>
              <a:t>12/10/2025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27D1B-C87A-8168-A3F0-9B9DD7BD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06072-1677-5088-9B20-6717A5F7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558B-971D-B64B-AE49-8664726A451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07811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645A-21F6-B957-601D-E72159A28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5A773-35BC-5B05-9004-E8AB36482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C0C02-5FB1-E18F-E699-7F7AEB57D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361FA-D625-81DE-BB3C-F3F06438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4A1A-67EC-EF47-9019-AD08EF2EDCB2}" type="datetimeFigureOut">
              <a:rPr lang="en-MT" smtClean="0"/>
              <a:t>12/10/2025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E469-A786-6A16-A31B-BDFC0DE3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8B13F-CE8B-0BA6-20E4-CFDAF89C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558B-971D-B64B-AE49-8664726A451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418138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44698-1C99-AD06-6051-D513F0C1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500FF-657F-2401-7D7D-F6688F15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B3B3C-2C61-5C9E-39F0-DAB77A1B9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6A4A1A-67EC-EF47-9019-AD08EF2EDCB2}" type="datetimeFigureOut">
              <a:rPr lang="en-MT" smtClean="0"/>
              <a:t>12/10/2025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FF8B-2B05-B66C-0D43-A44C2E285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3BF3-2FBB-8EA1-2534-04A98B931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DA558B-971D-B64B-AE49-8664726A451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09426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4C769-5B6E-5C22-9516-5D7BE462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190F5-D493-CE67-ED1B-D761BFA69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5225E-A593-BBE5-FA35-2952DE6D5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12C0-D4F0-C345-96B4-1E8B918506AC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30E95-9162-1956-4897-1AA052698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709E4-652E-524A-8D35-CF602AA44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144">
          <p15:clr>
            <a:srgbClr val="F26B43"/>
          </p15:clr>
        </p15:guide>
        <p15:guide id="4" pos="7416">
          <p15:clr>
            <a:srgbClr val="F26B43"/>
          </p15:clr>
        </p15:guide>
        <p15:guide id="5" pos="3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536A1-1A23-FDCA-E791-278F673B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737" y="4042823"/>
            <a:ext cx="8218220" cy="77584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Unlocking the power of Mediation </a:t>
            </a:r>
            <a:br>
              <a:rPr lang="en-US" sz="44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-</a:t>
            </a:r>
            <a:br>
              <a:rPr lang="en-US" sz="44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 few thoughts and ideas</a:t>
            </a:r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8" name="Picture 4" descr="A graph with white text and blue squares&#10;&#10;Description automatically generated with medium confidence">
            <a:extLst>
              <a:ext uri="{FF2B5EF4-FFF2-40B4-BE49-F238E27FC236}">
                <a16:creationId xmlns:a16="http://schemas.microsoft.com/office/drawing/2014/main" id="{F13BBDE6-9466-A3A7-6C1D-2F7EE07FDCAA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0714" y="419337"/>
            <a:ext cx="5561606" cy="17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70B262F-5A6D-2DDD-859E-8F7B907B0055}"/>
              </a:ext>
            </a:extLst>
          </p:cNvPr>
          <p:cNvSpPr txBox="1"/>
          <p:nvPr/>
        </p:nvSpPr>
        <p:spPr>
          <a:xfrm>
            <a:off x="9080567" y="5798300"/>
            <a:ext cx="2514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T" dirty="0">
                <a:solidFill>
                  <a:schemeClr val="tx2"/>
                </a:solidFill>
              </a:rPr>
              <a:t>Francesco Depasquale</a:t>
            </a:r>
          </a:p>
          <a:p>
            <a:r>
              <a:rPr lang="en-MT" dirty="0">
                <a:solidFill>
                  <a:schemeClr val="tx2"/>
                </a:solidFill>
              </a:rPr>
              <a:t>President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BDCF45-956B-0C46-E1C6-C2C70D777C5F}"/>
              </a:ext>
            </a:extLst>
          </p:cNvPr>
          <p:cNvSpPr txBox="1"/>
          <p:nvPr/>
        </p:nvSpPr>
        <p:spPr>
          <a:xfrm>
            <a:off x="3378124" y="6444631"/>
            <a:ext cx="609447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www.coe.int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/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en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/web/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cepej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/mediation-tools</a:t>
            </a:r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6E45C9F2-16AE-68A9-5720-2C488624B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9" y="5332143"/>
            <a:ext cx="1525855" cy="15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34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E3204-B0CE-4DD2-AA8E-8F6A5EBFE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02D6-3772-ABD4-96C0-2C09B62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one develop and promote further Mediation</a:t>
            </a:r>
            <a:endParaRPr lang="en-M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137A8-CEFA-BA44-3371-2E238F3CA8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179" y="2827903"/>
            <a:ext cx="3608612" cy="743178"/>
          </a:xfrm>
        </p:spPr>
        <p:txBody>
          <a:bodyPr/>
          <a:lstStyle/>
          <a:p>
            <a:r>
              <a:rPr lang="en-MT" dirty="0">
                <a:solidFill>
                  <a:srgbClr val="0070C0"/>
                </a:solidFill>
              </a:rPr>
              <a:t>Building Trust through Standards and Transparency: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B9840-B4E9-E982-A2FA-6D4B48B4E4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0705" y="2827903"/>
            <a:ext cx="3608612" cy="743178"/>
          </a:xfrm>
        </p:spPr>
        <p:txBody>
          <a:bodyPr/>
          <a:lstStyle/>
          <a:p>
            <a:r>
              <a:rPr lang="en-MT" dirty="0">
                <a:solidFill>
                  <a:srgbClr val="0070C0"/>
                </a:solidFill>
              </a:rPr>
              <a:t>Integrating Mediation into Intellectual Property Systems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707D5-2F95-F0DF-7A3B-151456DE60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0231" y="2827903"/>
            <a:ext cx="3502588" cy="743178"/>
          </a:xfrm>
        </p:spPr>
        <p:txBody>
          <a:bodyPr/>
          <a:lstStyle/>
          <a:p>
            <a:r>
              <a:rPr lang="en-MT" dirty="0">
                <a:solidFill>
                  <a:srgbClr val="0070C0"/>
                </a:solidFill>
              </a:rPr>
              <a:t>Harnessing Technology for Cross-Border IP Mediation: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881B2-0F66-81D1-9C39-919E75EA7A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1179" y="3773209"/>
            <a:ext cx="2917371" cy="2057400"/>
          </a:xfrm>
        </p:spPr>
        <p:txBody>
          <a:bodyPr/>
          <a:lstStyle/>
          <a:p>
            <a:pPr algn="just"/>
            <a:r>
              <a:rPr lang="en-MT" dirty="0"/>
              <a:t>Businesses will only embrace mediation if they are confident in the quality of mediators and the fairness of the process. CEPEJ’s tools can provide benchmarks for quality assurance.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EE54BC-E976-54DF-EF84-776B6E0F6C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0705" y="3864494"/>
            <a:ext cx="2917371" cy="2057400"/>
          </a:xfrm>
        </p:spPr>
        <p:txBody>
          <a:bodyPr/>
          <a:lstStyle/>
          <a:p>
            <a:pPr algn="just"/>
            <a:r>
              <a:rPr lang="en-MT" dirty="0"/>
              <a:t>Courts, Intellectual Property offices, and arbitration centres should systematically offer mediation at the earliest stage – not as a last resort, but as a first option.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3890B7-6F21-8C2B-04B5-3CB92E22B6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0231" y="3773209"/>
            <a:ext cx="2917371" cy="2057400"/>
          </a:xfrm>
        </p:spPr>
        <p:txBody>
          <a:bodyPr/>
          <a:lstStyle/>
          <a:p>
            <a:pPr algn="just"/>
            <a:r>
              <a:rPr lang="en-MT" dirty="0"/>
              <a:t>Given the international nature of Intellectual Property, online mediation platforms can make processes accessible, fast, and affordable for global actors. 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3B33C06-AAFF-5F13-F147-F7C122192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192" y="5763079"/>
            <a:ext cx="2927808" cy="9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6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666C9-8BCE-768F-E086-CED5EF681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A36D0-77CC-F6D8-D3D2-51698C01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Looking Ahead</a:t>
            </a:r>
            <a:endParaRPr lang="en-MT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FD268B8-86F2-BC6F-0D49-FC6925975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192" y="5763079"/>
            <a:ext cx="2927808" cy="9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4723CB9-8096-3F16-6FF5-40B7030C41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5728" y="5226213"/>
            <a:ext cx="5636466" cy="835089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The future of justice in Europe is about how we resolve disputes in ways that strengthen trust, dialogue, and social acceptance.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Mediation is central to this vision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CEPEJ is there to assist in fostering a culture of mediation that is efficient, sustainable and accessible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MT" dirty="0"/>
          </a:p>
          <a:p>
            <a:pPr algn="just"/>
            <a:endParaRPr lang="en-MT" dirty="0"/>
          </a:p>
        </p:txBody>
      </p:sp>
      <p:pic>
        <p:nvPicPr>
          <p:cNvPr id="3078" name="Picture 6" descr="25,882 Looking Ahead Stock Photos - Free &amp; Royalty-Free Stock Photos from  Dreamstime">
            <a:extLst>
              <a:ext uri="{FF2B5EF4-FFF2-40B4-BE49-F238E27FC236}">
                <a16:creationId xmlns:a16="http://schemas.microsoft.com/office/drawing/2014/main" id="{834C1567-6C3A-EC49-1894-DC1D1CBCD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31" y="2179605"/>
            <a:ext cx="3248598" cy="21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F095EA-1815-CB38-0944-22E3857E46EB}"/>
              </a:ext>
            </a:extLst>
          </p:cNvPr>
          <p:cNvSpPr txBox="1"/>
          <p:nvPr/>
        </p:nvSpPr>
        <p:spPr>
          <a:xfrm>
            <a:off x="283464" y="4855138"/>
            <a:ext cx="56364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T" sz="2800" dirty="0">
                <a:solidFill>
                  <a:srgbClr val="0070C0"/>
                </a:solidFill>
              </a:rPr>
              <a:t>Let us make mediation not the “alternative” way of resolving disputes, but the natural, intelligent, and forward-looking choice.</a:t>
            </a:r>
          </a:p>
        </p:txBody>
      </p:sp>
    </p:spTree>
    <p:extLst>
      <p:ext uri="{BB962C8B-B14F-4D97-AF65-F5344CB8AC3E}">
        <p14:creationId xmlns:p14="http://schemas.microsoft.com/office/powerpoint/2010/main" val="118517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E606CC-3FD7-5225-27C1-F38FCC692E57}"/>
              </a:ext>
            </a:extLst>
          </p:cNvPr>
          <p:cNvSpPr txBox="1"/>
          <p:nvPr/>
        </p:nvSpPr>
        <p:spPr>
          <a:xfrm>
            <a:off x="934525" y="5765601"/>
            <a:ext cx="3910651" cy="590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www.coe.int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/web/</a:t>
            </a:r>
            <a:r>
              <a:rPr lang="en-US" dirty="0" err="1">
                <a:solidFill>
                  <a:schemeClr val="bg1"/>
                </a:solidFill>
              </a:rPr>
              <a:t>cepej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82DF23-4CF7-D2C1-9B3B-F4EE4D1277FA}"/>
              </a:ext>
            </a:extLst>
          </p:cNvPr>
          <p:cNvSpPr txBox="1"/>
          <p:nvPr/>
        </p:nvSpPr>
        <p:spPr>
          <a:xfrm>
            <a:off x="9606937" y="5876251"/>
            <a:ext cx="133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T" dirty="0">
                <a:solidFill>
                  <a:schemeClr val="bg1"/>
                </a:solidFill>
              </a:rPr>
              <a:t>THANKYOU</a:t>
            </a:r>
          </a:p>
        </p:txBody>
      </p:sp>
      <p:pic>
        <p:nvPicPr>
          <p:cNvPr id="5" name="Picture 4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5934191A-0D81-D264-E30D-6A4BBD33A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362" y="1645567"/>
            <a:ext cx="2043438" cy="2043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D6E7FB-FE13-25AF-1891-F76924ECB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" y="128658"/>
            <a:ext cx="7772400" cy="507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4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E196D-BBFA-F6D2-A25F-D90B3A41A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90BF-6078-F339-F5DD-2E8A8E1E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796699"/>
            <a:ext cx="5730240" cy="693774"/>
          </a:xfrm>
        </p:spPr>
        <p:txBody>
          <a:bodyPr/>
          <a:lstStyle/>
          <a:p>
            <a:r>
              <a:rPr lang="en-MT" dirty="0"/>
              <a:t>Today’s reality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CA6B43A2-C18C-5EEF-DFA7-11AF61A55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192" y="5763079"/>
            <a:ext cx="2927808" cy="9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135B31-09D9-8395-66DF-89B000AD3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962" y="1143586"/>
            <a:ext cx="2959100" cy="444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2AB579-E67C-29CF-667B-F70D62FE8501}"/>
              </a:ext>
            </a:extLst>
          </p:cNvPr>
          <p:cNvSpPr txBox="1"/>
          <p:nvPr/>
        </p:nvSpPr>
        <p:spPr>
          <a:xfrm>
            <a:off x="1362456" y="1734002"/>
            <a:ext cx="4242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MT" dirty="0">
                <a:solidFill>
                  <a:srgbClr val="0070C0"/>
                </a:solidFill>
              </a:rPr>
              <a:t>Era of Complexity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T" dirty="0">
                <a:solidFill>
                  <a:srgbClr val="0070C0"/>
                </a:solidFill>
              </a:rPr>
              <a:t>Disputes numerous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T" dirty="0">
                <a:solidFill>
                  <a:srgbClr val="0070C0"/>
                </a:solidFill>
              </a:rPr>
              <a:t>More Technical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T" dirty="0">
                <a:solidFill>
                  <a:srgbClr val="0070C0"/>
                </a:solidFill>
              </a:rPr>
              <a:t>Often cross-border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AFB5F-0CE5-BB53-9A66-75E0C522CF0D}"/>
              </a:ext>
            </a:extLst>
          </p:cNvPr>
          <p:cNvSpPr txBox="1"/>
          <p:nvPr/>
        </p:nvSpPr>
        <p:spPr>
          <a:xfrm>
            <a:off x="1356360" y="3125015"/>
            <a:ext cx="37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MT" dirty="0">
                <a:solidFill>
                  <a:srgbClr val="0070C0"/>
                </a:solidFill>
              </a:rPr>
              <a:t>Courts cannot bear burden alone!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78B19-6868-2CA8-A7A9-CEDD0119E00E}"/>
              </a:ext>
            </a:extLst>
          </p:cNvPr>
          <p:cNvSpPr txBox="1"/>
          <p:nvPr/>
        </p:nvSpPr>
        <p:spPr>
          <a:xfrm>
            <a:off x="1362456" y="3630168"/>
            <a:ext cx="359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MT" dirty="0">
                <a:solidFill>
                  <a:srgbClr val="0070C0"/>
                </a:solidFill>
              </a:rPr>
              <a:t>People seek faster ways to resolve disputes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5F262-268A-AFC6-BDE1-90C5C3B1EBE0}"/>
              </a:ext>
            </a:extLst>
          </p:cNvPr>
          <p:cNvSpPr txBox="1"/>
          <p:nvPr/>
        </p:nvSpPr>
        <p:spPr>
          <a:xfrm>
            <a:off x="914400" y="4645152"/>
            <a:ext cx="40416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T" sz="3200" dirty="0"/>
              <a:t>Mediation</a:t>
            </a:r>
            <a:r>
              <a:rPr lang="en-MT" sz="2400" dirty="0"/>
              <a:t> </a:t>
            </a:r>
          </a:p>
          <a:p>
            <a:pPr algn="ctr"/>
            <a:r>
              <a:rPr lang="en-MT" sz="2400" dirty="0"/>
              <a:t>is a solution and </a:t>
            </a:r>
          </a:p>
          <a:p>
            <a:pPr algn="ctr"/>
            <a:r>
              <a:rPr lang="en-MT" sz="2400" dirty="0"/>
              <a:t>CEPEJ has developed tools throughout the years </a:t>
            </a:r>
          </a:p>
        </p:txBody>
      </p:sp>
    </p:spTree>
    <p:extLst>
      <p:ext uri="{BB962C8B-B14F-4D97-AF65-F5344CB8AC3E}">
        <p14:creationId xmlns:p14="http://schemas.microsoft.com/office/powerpoint/2010/main" val="144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38D7-8841-0B01-005B-AE15B115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8" y="366931"/>
            <a:ext cx="4837176" cy="465174"/>
          </a:xfrm>
        </p:spPr>
        <p:txBody>
          <a:bodyPr/>
          <a:lstStyle/>
          <a:p>
            <a:r>
              <a:rPr lang="en-GB" dirty="0"/>
              <a:t>Fundamentals</a:t>
            </a:r>
            <a:br>
              <a:rPr lang="en-GB" dirty="0"/>
            </a:br>
            <a:r>
              <a:rPr lang="en-GB" dirty="0"/>
              <a:t> of Mediation</a:t>
            </a:r>
            <a:endParaRPr lang="en-MT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7EEBBB1-C540-89DD-E70E-958B73AD0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192" y="5763079"/>
            <a:ext cx="2927808" cy="9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4AAE7A-7269-025C-452B-062C2086A378}"/>
              </a:ext>
            </a:extLst>
          </p:cNvPr>
          <p:cNvSpPr txBox="1"/>
          <p:nvPr/>
        </p:nvSpPr>
        <p:spPr>
          <a:xfrm>
            <a:off x="1490472" y="2072057"/>
            <a:ext cx="3858768" cy="1615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MT" sz="3200" dirty="0">
                <a:solidFill>
                  <a:srgbClr val="0070C0"/>
                </a:solidFill>
              </a:rPr>
              <a:t>Voluntary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T" sz="3200" dirty="0">
                <a:solidFill>
                  <a:srgbClr val="0070C0"/>
                </a:solidFill>
              </a:rPr>
              <a:t>Confidential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T" sz="3200" dirty="0">
                <a:solidFill>
                  <a:srgbClr val="0070C0"/>
                </a:solidFill>
              </a:rPr>
              <a:t>Flexible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D5D09-7368-3233-5770-366DE3A44CB8}"/>
              </a:ext>
            </a:extLst>
          </p:cNvPr>
          <p:cNvSpPr txBox="1"/>
          <p:nvPr/>
        </p:nvSpPr>
        <p:spPr>
          <a:xfrm>
            <a:off x="923544" y="4161133"/>
            <a:ext cx="3858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T" sz="2800" dirty="0">
                <a:solidFill>
                  <a:srgbClr val="0070C0"/>
                </a:solidFill>
              </a:rPr>
              <a:t>Best suited for the </a:t>
            </a:r>
          </a:p>
          <a:p>
            <a:pPr algn="ctr"/>
            <a:r>
              <a:rPr lang="en-MT" sz="2800" dirty="0">
                <a:solidFill>
                  <a:srgbClr val="0070C0"/>
                </a:solidFill>
              </a:rPr>
              <a:t>fast changing and </a:t>
            </a:r>
          </a:p>
          <a:p>
            <a:pPr algn="ctr"/>
            <a:r>
              <a:rPr lang="en-MT" sz="2800" dirty="0">
                <a:solidFill>
                  <a:srgbClr val="0070C0"/>
                </a:solidFill>
              </a:rPr>
              <a:t>highly innovative field of</a:t>
            </a:r>
          </a:p>
          <a:p>
            <a:pPr algn="ctr"/>
            <a:r>
              <a:rPr lang="en-MT" sz="2800" dirty="0">
                <a:solidFill>
                  <a:srgbClr val="0070C0"/>
                </a:solidFill>
              </a:rPr>
              <a:t>Intellectual Property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0CD658-39F5-67FE-6BEA-696DDB3D8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140" y="2017193"/>
            <a:ext cx="4832236" cy="275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6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7317-8423-5CC8-8BD5-5C22DB44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376" y="525641"/>
            <a:ext cx="7362217" cy="800239"/>
          </a:xfrm>
        </p:spPr>
        <p:txBody>
          <a:bodyPr/>
          <a:lstStyle/>
          <a:p>
            <a:r>
              <a:rPr lang="en-GB" dirty="0"/>
              <a:t>Benefits of Mediation</a:t>
            </a:r>
            <a:endParaRPr lang="en-M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899627-17BE-0773-FD64-CA20A35313A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96507" y="1609344"/>
            <a:ext cx="4712869" cy="19476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Efficiency in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70C0"/>
                </a:solidFill>
              </a:rPr>
              <a:t>Sustainablity</a:t>
            </a:r>
            <a:r>
              <a:rPr lang="en-GB" dirty="0">
                <a:solidFill>
                  <a:srgbClr val="0070C0"/>
                </a:solidFill>
              </a:rPr>
              <a:t> of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Cost effectiveness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Business-Driven Solutions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64394B13-4BE5-DD37-48DF-877EB32DD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192" y="5934114"/>
            <a:ext cx="2927808" cy="9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66C92E-7E73-2D89-BD22-7A3A1FE576D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5451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7C309E-9CDE-A9E2-3A9B-6FC890D6CA7A}"/>
              </a:ext>
            </a:extLst>
          </p:cNvPr>
          <p:cNvSpPr txBox="1"/>
          <p:nvPr/>
        </p:nvSpPr>
        <p:spPr>
          <a:xfrm>
            <a:off x="4450080" y="4434840"/>
            <a:ext cx="7659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T" sz="2800" b="1" dirty="0"/>
              <a:t>Mediation does not just solve a dispute;  </a:t>
            </a:r>
          </a:p>
          <a:p>
            <a:pPr algn="ctr"/>
            <a:r>
              <a:rPr lang="en-MT" sz="2800" b="1" dirty="0"/>
              <a:t>it transforms a conflict into an opportunity! </a:t>
            </a:r>
          </a:p>
        </p:txBody>
      </p:sp>
    </p:spTree>
    <p:extLst>
      <p:ext uri="{BB962C8B-B14F-4D97-AF65-F5344CB8AC3E}">
        <p14:creationId xmlns:p14="http://schemas.microsoft.com/office/powerpoint/2010/main" val="58702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850E7-723F-A558-4A6F-419D6829F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DC5A5-1E13-EA46-0F19-6699A2A2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role does CEPEJ play</a:t>
            </a:r>
            <a:endParaRPr lang="en-M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05CCBA-3C1D-A0F8-5869-70D258F3C0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841500"/>
            <a:ext cx="3925824" cy="3175000"/>
          </a:xfrm>
        </p:spPr>
        <p:txBody>
          <a:bodyPr/>
          <a:lstStyle/>
          <a:p>
            <a:r>
              <a:rPr lang="en-MT" sz="3200" dirty="0">
                <a:solidFill>
                  <a:srgbClr val="0070C0"/>
                </a:solidFill>
              </a:rPr>
              <a:t>Mediation </a:t>
            </a:r>
          </a:p>
          <a:p>
            <a:r>
              <a:rPr lang="en-GB" sz="3200" dirty="0">
                <a:solidFill>
                  <a:srgbClr val="0070C0"/>
                </a:solidFill>
              </a:rPr>
              <a:t>i</a:t>
            </a:r>
            <a:r>
              <a:rPr lang="en-MT" sz="3200" dirty="0">
                <a:solidFill>
                  <a:srgbClr val="0070C0"/>
                </a:solidFill>
              </a:rPr>
              <a:t>s </a:t>
            </a:r>
            <a:r>
              <a:rPr lang="en-MT" sz="3200" u="sng" dirty="0">
                <a:solidFill>
                  <a:srgbClr val="0070C0"/>
                </a:solidFill>
              </a:rPr>
              <a:t>not</a:t>
            </a:r>
            <a:r>
              <a:rPr lang="en-MT" sz="3200" dirty="0">
                <a:solidFill>
                  <a:srgbClr val="0070C0"/>
                </a:solidFill>
              </a:rPr>
              <a:t> </a:t>
            </a:r>
          </a:p>
          <a:p>
            <a:r>
              <a:rPr lang="en-MT" sz="3200" dirty="0">
                <a:solidFill>
                  <a:srgbClr val="0070C0"/>
                </a:solidFill>
              </a:rPr>
              <a:t>as an “alternative” </a:t>
            </a:r>
          </a:p>
          <a:p>
            <a:r>
              <a:rPr lang="en-MT" sz="3200" dirty="0">
                <a:solidFill>
                  <a:srgbClr val="0070C0"/>
                </a:solidFill>
              </a:rPr>
              <a:t>but a </a:t>
            </a:r>
          </a:p>
          <a:p>
            <a:r>
              <a:rPr lang="en-MT" sz="3200" dirty="0">
                <a:solidFill>
                  <a:srgbClr val="0070C0"/>
                </a:solidFill>
              </a:rPr>
              <a:t>central component of</a:t>
            </a:r>
          </a:p>
          <a:p>
            <a:r>
              <a:rPr lang="en-MT" sz="3200" dirty="0">
                <a:solidFill>
                  <a:srgbClr val="0070C0"/>
                </a:solidFill>
              </a:rPr>
              <a:t>modern justice.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36A388B-7C0B-A580-7381-76AF63F77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068" y="2034432"/>
            <a:ext cx="2540000" cy="3175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0BF8747-215F-9A9C-BBE2-DA4540FD4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192" y="5934114"/>
            <a:ext cx="2927808" cy="9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0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4FBF-BB48-320B-E7DD-87523A790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" y="573810"/>
            <a:ext cx="10680969" cy="1325563"/>
          </a:xfrm>
        </p:spPr>
        <p:txBody>
          <a:bodyPr/>
          <a:lstStyle/>
          <a:p>
            <a:r>
              <a:rPr lang="en-GB" dirty="0"/>
              <a:t>Mediation Tools of CEPEJ</a:t>
            </a:r>
            <a:endParaRPr lang="en-MT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4EBB6D-7E70-0588-779E-A141B2302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70" y="1311592"/>
            <a:ext cx="7772400" cy="348138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202F0CA-151A-0CD2-CB2D-09BB80FEE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192" y="5869668"/>
            <a:ext cx="2927808" cy="9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704C4C-E225-6195-BB44-CD86CAF10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4756" y="2656333"/>
            <a:ext cx="1545334" cy="1545334"/>
          </a:xfrm>
          <a:prstGeom prst="rect">
            <a:avLst/>
          </a:prstGeom>
        </p:spPr>
      </p:pic>
      <p:sp>
        <p:nvSpPr>
          <p:cNvPr id="22" name="Rectangle 1">
            <a:extLst>
              <a:ext uri="{FF2B5EF4-FFF2-40B4-BE49-F238E27FC236}">
                <a16:creationId xmlns:a16="http://schemas.microsoft.com/office/drawing/2014/main" id="{458F9363-137F-D3FE-324B-1474ECC9A002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281910" y="1659730"/>
            <a:ext cx="9052671" cy="51866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MT" altLang="en-MT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Mediation awareness programme for enforcement agents 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MT" altLang="en-MT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Mediation awareness programme for judges 	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MT" altLang="en-MT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Mediation awareness and training programme for notaries 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MT" altLang="en-MT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Training programme for lawyers to assist clients in mediation 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MT" altLang="en-MT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Guidelines on designing and monitoring mediation training schemes 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MT" altLang="en-MT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European Handbook for Mediation Lawmaking 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MT" altLang="en-MT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Mediation Development Toolkit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MT" altLang="en-MT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Ensuring implementation of the CEPEJ Guidelines on mediation</a:t>
            </a:r>
            <a:endParaRPr lang="en-MT" altLang="en-MT" dirty="0">
              <a:solidFill>
                <a:srgbClr val="0070C0"/>
              </a:solidFill>
              <a:latin typeface="Open Sans" panose="020B0606030504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MT" altLang="en-MT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Roadmap for mediation based on the CEPEJ-GT-MED report on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MT" altLang="en-MT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	“The Impact of CEPEJ Guidelines on Civil, Family, Penal and Administrative Mediation” 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MT" altLang="en-MT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Guidelines for a better implementation of the existing recommendation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MT" altLang="en-MT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	concerning mediation in penal matters 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MT" altLang="en-MT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Guidelines for a better implementation of the existing recommendation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MT" altLang="en-MT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	concerning family mediation and mediation in civil matters 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MT" altLang="en-MT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Guidelines for a better implementation of the existing Recommendation on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MT" altLang="en-MT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	alternatives to litigation between administrative authorities and private parties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C2795D-C0D3-1E37-C21A-520C2F9C6970}"/>
              </a:ext>
            </a:extLst>
          </p:cNvPr>
          <p:cNvSpPr txBox="1"/>
          <p:nvPr/>
        </p:nvSpPr>
        <p:spPr>
          <a:xfrm>
            <a:off x="10201291" y="4855763"/>
            <a:ext cx="187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https://</a:t>
            </a:r>
            <a:r>
              <a:rPr lang="en-GB" sz="1200" dirty="0" err="1"/>
              <a:t>www.coe.int</a:t>
            </a:r>
            <a:r>
              <a:rPr lang="en-GB" sz="1200" dirty="0"/>
              <a:t>/</a:t>
            </a:r>
            <a:r>
              <a:rPr lang="en-GB" sz="1200" dirty="0" err="1"/>
              <a:t>en</a:t>
            </a:r>
            <a:r>
              <a:rPr lang="en-GB" sz="1200" dirty="0"/>
              <a:t>/web/</a:t>
            </a:r>
            <a:r>
              <a:rPr lang="en-GB" sz="1200" dirty="0" err="1"/>
              <a:t>cepej</a:t>
            </a:r>
            <a:r>
              <a:rPr lang="en-GB" sz="1200" dirty="0"/>
              <a:t>/mediation-tools</a:t>
            </a:r>
            <a:endParaRPr lang="en-MT" sz="1200" dirty="0"/>
          </a:p>
        </p:txBody>
      </p:sp>
    </p:spTree>
    <p:extLst>
      <p:ext uri="{BB962C8B-B14F-4D97-AF65-F5344CB8AC3E}">
        <p14:creationId xmlns:p14="http://schemas.microsoft.com/office/powerpoint/2010/main" val="124468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931CB-E906-6178-6F2D-D3AF4A68A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D729-A40A-8AA2-FB6F-6CE37E80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007" y="573810"/>
            <a:ext cx="8031176" cy="1146361"/>
          </a:xfrm>
        </p:spPr>
        <p:txBody>
          <a:bodyPr/>
          <a:lstStyle/>
          <a:p>
            <a:r>
              <a:rPr lang="en-GB" sz="3600" dirty="0"/>
              <a:t>Promoting mediation to resolve administrative disputes </a:t>
            </a:r>
            <a:r>
              <a:rPr lang="en-GB" sz="1800" dirty="0"/>
              <a:t>– December 2022</a:t>
            </a:r>
            <a:endParaRPr lang="en-MT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6BFAD-8F74-1D90-B84A-5AE290B1E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6658" y="3566161"/>
            <a:ext cx="6618662" cy="192024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Need for strong institutional frameworks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dirty="0">
                <a:solidFill>
                  <a:srgbClr val="0070C0"/>
                </a:solidFill>
                <a:ea typeface="Calibri" panose="020F0502020204030204" pitchFamily="34" charset="0"/>
              </a:rPr>
              <a:t>Importance of Awareness and Trust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Need to training </a:t>
            </a:r>
            <a:r>
              <a:rPr lang="en-GB" dirty="0">
                <a:solidFill>
                  <a:srgbClr val="0070C0"/>
                </a:solidFill>
                <a:ea typeface="Calibri" panose="020F0502020204030204" pitchFamily="34" charset="0"/>
              </a:rPr>
              <a:t>M</a:t>
            </a:r>
            <a:r>
              <a:rPr lang="en-GB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ediators and Judges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dirty="0">
                <a:solidFill>
                  <a:srgbClr val="0070C0"/>
                </a:solidFill>
                <a:ea typeface="Calibri" panose="020F0502020204030204" pitchFamily="34" charset="0"/>
              </a:rPr>
              <a:t>Promote the use of Technology</a:t>
            </a:r>
            <a:endParaRPr lang="en-GB" b="1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DCCFDB-C46A-1C36-536C-83BEA52D8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24" y="2048787"/>
            <a:ext cx="7772400" cy="348138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7B7D5B4-6623-B168-9B04-CFC4F9E2B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192" y="5869668"/>
            <a:ext cx="2927808" cy="9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4E61BC-D8B2-B4B3-C705-FE07B46EC8FE}"/>
              </a:ext>
            </a:extLst>
          </p:cNvPr>
          <p:cNvSpPr txBox="1"/>
          <p:nvPr/>
        </p:nvSpPr>
        <p:spPr>
          <a:xfrm>
            <a:off x="1197864" y="2926080"/>
            <a:ext cx="376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T" sz="2400" b="1" dirty="0">
                <a:solidFill>
                  <a:srgbClr val="0070C0"/>
                </a:solidFill>
              </a:rPr>
              <a:t>Report highlights: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CDFE4A-0914-B6CF-F6AC-DBAE22D14908}"/>
              </a:ext>
            </a:extLst>
          </p:cNvPr>
          <p:cNvSpPr txBox="1"/>
          <p:nvPr/>
        </p:nvSpPr>
        <p:spPr>
          <a:xfrm>
            <a:off x="1197864" y="5869668"/>
            <a:ext cx="737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T" sz="2400" b="1" u="sng" dirty="0">
                <a:solidFill>
                  <a:srgbClr val="0070C0"/>
                </a:solidFill>
              </a:rPr>
              <a:t>Sets out 13 concrete measures</a:t>
            </a:r>
          </a:p>
        </p:txBody>
      </p:sp>
      <p:pic>
        <p:nvPicPr>
          <p:cNvPr id="20" name="Picture 19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57DF0BA-0E17-C669-0DDF-0794B45A0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736" y="3156912"/>
            <a:ext cx="1920240" cy="19202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7DD5BF-8FAC-8F76-1279-D22DC7069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47" y="573810"/>
            <a:ext cx="2845060" cy="11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86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85D07-C7DC-13D9-2DEC-2373C1B2B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9451-A498-4C2D-FD97-CD3212F5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1" y="573811"/>
            <a:ext cx="10836612" cy="550902"/>
          </a:xfrm>
        </p:spPr>
        <p:txBody>
          <a:bodyPr/>
          <a:lstStyle/>
          <a:p>
            <a:r>
              <a:rPr lang="en-GB" sz="3200" dirty="0"/>
              <a:t>Concrete measures - 1</a:t>
            </a:r>
            <a:endParaRPr lang="en-MT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D6CC5-2B37-8A54-AF33-D452032B42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6112" y="1829682"/>
            <a:ext cx="8805672" cy="394018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Adopt a broad definition of administrative mediation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Develop a precise legal framework to define the rules and scope of mediation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Ensure that mediation is introduced at the earliest possible stage</a:t>
            </a:r>
            <a:r>
              <a:rPr lang="en-MT" dirty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Develop binding procedures for the settlement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Legitimize mediators by providing for a list of mediators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Harmonising and developing the various mediation practices</a:t>
            </a:r>
            <a:r>
              <a:rPr lang="en-MT" dirty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Provide the financial means necessary for the development and training of administrative mediation</a:t>
            </a:r>
            <a:r>
              <a:rPr lang="en-MT" dirty="0">
                <a:solidFill>
                  <a:srgbClr val="0070C0"/>
                </a:solidFill>
              </a:rPr>
              <a:t> </a:t>
            </a:r>
            <a:endParaRPr lang="en-GB" b="1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6B38E2-F5F2-CBFF-45C6-3B5C2793A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12" y="1303129"/>
            <a:ext cx="7772400" cy="348138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2DDC55C-FF8F-EAFA-AF7D-A523C406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192" y="5869668"/>
            <a:ext cx="2927808" cy="9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AC98B2-A339-4928-1808-4A507BAF4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192" y="504906"/>
            <a:ext cx="2845060" cy="11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5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1A833-BD19-CEDF-FE7B-EA048BBEC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1F39D-D7C8-FB50-EE73-A22A92A9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1" y="573811"/>
            <a:ext cx="10836612" cy="550902"/>
          </a:xfrm>
        </p:spPr>
        <p:txBody>
          <a:bodyPr/>
          <a:lstStyle/>
          <a:p>
            <a:r>
              <a:rPr lang="en-GB" sz="3200" dirty="0"/>
              <a:t>Concrete measures - 2</a:t>
            </a:r>
            <a:endParaRPr lang="en-MT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5429F-21E1-11D3-5A78-D1AB5E43AE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6112" y="1829682"/>
            <a:ext cx="8805672" cy="394018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8"/>
            </a:pPr>
            <a:r>
              <a:rPr lang="en-GB" dirty="0">
                <a:solidFill>
                  <a:srgbClr val="0070C0"/>
                </a:solidFill>
              </a:rPr>
              <a:t>Make legal aid accessible to all mediation procedures.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8"/>
            </a:pPr>
            <a:r>
              <a:rPr lang="en-GB" dirty="0">
                <a:solidFill>
                  <a:srgbClr val="0070C0"/>
                </a:solidFill>
              </a:rPr>
              <a:t>Organise the collaboration between mediation and the administrative  trial in the procedural rules</a:t>
            </a:r>
            <a:r>
              <a:rPr lang="en-MT" dirty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8"/>
            </a:pPr>
            <a:r>
              <a:rPr lang="en-GB" dirty="0">
                <a:solidFill>
                  <a:srgbClr val="0070C0"/>
                </a:solidFill>
              </a:rPr>
              <a:t>Establish incentives for the broad spread of a culture of mediation</a:t>
            </a:r>
            <a:r>
              <a:rPr lang="en-MT" dirty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8"/>
            </a:pPr>
            <a:r>
              <a:rPr lang="en-GB" dirty="0">
                <a:solidFill>
                  <a:srgbClr val="0070C0"/>
                </a:solidFill>
              </a:rPr>
              <a:t>Institutionalise mediation </a:t>
            </a:r>
            <a:r>
              <a:rPr lang="en-GB" dirty="0" err="1">
                <a:solidFill>
                  <a:srgbClr val="0070C0"/>
                </a:solidFill>
              </a:rPr>
              <a:t>refererrals</a:t>
            </a:r>
            <a:r>
              <a:rPr lang="en-GB" dirty="0">
                <a:solidFill>
                  <a:srgbClr val="0070C0"/>
                </a:solidFill>
              </a:rPr>
              <a:t> among the various institutional mediation actors</a:t>
            </a:r>
            <a:r>
              <a:rPr lang="en-MT" dirty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8"/>
            </a:pPr>
            <a:r>
              <a:rPr lang="en-GB" dirty="0">
                <a:solidFill>
                  <a:srgbClr val="0070C0"/>
                </a:solidFill>
              </a:rPr>
              <a:t>Carry out information and communication campaigns</a:t>
            </a:r>
            <a:r>
              <a:rPr lang="en-MT" dirty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8"/>
            </a:pPr>
            <a:r>
              <a:rPr lang="en-GB" dirty="0">
                <a:solidFill>
                  <a:srgbClr val="0070C0"/>
                </a:solidFill>
              </a:rPr>
              <a:t>Publish reports that give an account of good practices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8"/>
            </a:pPr>
            <a:endParaRPr lang="en-MT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A78099-288D-2F1B-4D67-DFD6C278D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12" y="1303129"/>
            <a:ext cx="7772400" cy="348138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6AAA4F7-568C-7A02-81E7-D348C7112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192" y="5869668"/>
            <a:ext cx="2927808" cy="9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637D68-EA00-041B-D08D-31E166191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192" y="504906"/>
            <a:ext cx="2845060" cy="11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48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rra">
  <a:themeElements>
    <a:clrScheme name="Custom 3">
      <a:dk1>
        <a:srgbClr val="000000"/>
      </a:dk1>
      <a:lt1>
        <a:srgbClr val="FFFFFF"/>
      </a:lt1>
      <a:dk2>
        <a:srgbClr val="718DB2"/>
      </a:dk2>
      <a:lt2>
        <a:srgbClr val="FEFFFF"/>
      </a:lt2>
      <a:accent1>
        <a:srgbClr val="5E5E5E"/>
      </a:accent1>
      <a:accent2>
        <a:srgbClr val="E7E6E6"/>
      </a:accent2>
      <a:accent3>
        <a:srgbClr val="D7CDC8"/>
      </a:accent3>
      <a:accent4>
        <a:srgbClr val="AFA5A0"/>
      </a:accent4>
      <a:accent5>
        <a:srgbClr val="918787"/>
      </a:accent5>
      <a:accent6>
        <a:srgbClr val="556969"/>
      </a:accent6>
      <a:hlink>
        <a:srgbClr val="3758C1"/>
      </a:hlink>
      <a:folHlink>
        <a:srgbClr val="0053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479905F-585F-F844-807D-308B83517EA1}">
  <we:reference id="wa200005566" version="3.0.0.2" store="en-US" storeType="OMEX"/>
  <we:alternateReferences>
    <we:reference id="WA200005566" version="3.0.0.2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666</Words>
  <Application>Microsoft Macintosh PowerPoint</Application>
  <PresentationFormat>Widescreen</PresentationFormat>
  <Paragraphs>101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Open Sans</vt:lpstr>
      <vt:lpstr>Poppins</vt:lpstr>
      <vt:lpstr>Wingdings</vt:lpstr>
      <vt:lpstr>Office Theme</vt:lpstr>
      <vt:lpstr>Terra</vt:lpstr>
      <vt:lpstr>Unlocking the power of Mediation  - A few thoughts and ideas</vt:lpstr>
      <vt:lpstr>Today’s reality</vt:lpstr>
      <vt:lpstr>Fundamentals  of Mediation</vt:lpstr>
      <vt:lpstr>Benefits of Mediation</vt:lpstr>
      <vt:lpstr>What role does CEPEJ play</vt:lpstr>
      <vt:lpstr>Mediation Tools of CEPEJ</vt:lpstr>
      <vt:lpstr>Promoting mediation to resolve administrative disputes – December 2022</vt:lpstr>
      <vt:lpstr>Concrete measures - 1</vt:lpstr>
      <vt:lpstr>Concrete measures - 2</vt:lpstr>
      <vt:lpstr>How can one develop and promote further Mediation</vt:lpstr>
      <vt:lpstr>Looking Ahead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Depasquale Francesco at Judiciary</dc:creator>
  <cp:lastModifiedBy>Depasquale Francesco at Judiciary</cp:lastModifiedBy>
  <cp:revision>3</cp:revision>
  <dcterms:created xsi:type="dcterms:W3CDTF">2024-10-12T19:31:33Z</dcterms:created>
  <dcterms:modified xsi:type="dcterms:W3CDTF">2025-10-12T21:00:58Z</dcterms:modified>
</cp:coreProperties>
</file>